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5" r:id="rId2"/>
    <p:sldId id="289" r:id="rId3"/>
    <p:sldId id="279" r:id="rId4"/>
    <p:sldId id="290" r:id="rId5"/>
    <p:sldId id="292" r:id="rId6"/>
    <p:sldId id="291" r:id="rId7"/>
    <p:sldId id="294" r:id="rId8"/>
    <p:sldId id="293" r:id="rId9"/>
    <p:sldId id="29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9D4DE"/>
    <a:srgbClr val="9E0000"/>
    <a:srgbClr val="000000"/>
    <a:srgbClr val="860000"/>
    <a:srgbClr val="FDEADB"/>
    <a:srgbClr val="B9C8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080"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F7C96F-7355-4189-875E-686CF842BE19}" type="datetimeFigureOut">
              <a:rPr lang="en-US" smtClean="0"/>
              <a:pPr/>
              <a:t>15-Apr-19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629460-4484-4D81-AA82-1DA656CD33E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0741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2</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3</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4</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5</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6</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7</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66F11B1-4533-4D6F-8BBF-3395D92F089F}" type="slidenum">
              <a:rPr lang="en-US" smtClean="0"/>
              <a:pPr/>
              <a:t>8</a:t>
            </a:fld>
            <a:endParaRPr lang="en-US"/>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15-Apr-19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15-Apr-19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15-Apr-19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15-Apr-19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15-Apr-19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15-Apr-19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15-Apr-19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15-Apr-19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15-Apr-19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15-Apr-19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15-Apr-19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1016000" y="3585988"/>
            <a:ext cx="7239000" cy="763484"/>
          </a:xfrm>
          <a:prstGeom prst="roundRect">
            <a:avLst>
              <a:gd name="adj" fmla="val 16667"/>
            </a:avLst>
          </a:prstGeom>
          <a:solidFill>
            <a:srgbClr val="9E0000"/>
          </a:solidFill>
          <a:ln w="28575" cap="flat" cmpd="sng">
            <a:solidFill>
              <a:srgbClr val="7F7F7F"/>
            </a:solidFill>
            <a:prstDash val="solid"/>
            <a:miter lim="800000"/>
            <a:headEnd type="none" w="sm" len="sm"/>
            <a:tailEnd type="none" w="sm" len="sm"/>
          </a:ln>
        </p:spPr>
        <p:txBody>
          <a:bodyPr spcFirstLastPara="1" wrap="square" lIns="45700" tIns="45700" rIns="45700" bIns="45700" anchor="ctr" anchorCtr="0">
            <a:noAutofit/>
          </a:bodyPr>
          <a:lstStyle/>
          <a:p>
            <a:pPr marL="457200" marR="0" lvl="1" indent="0" algn="ctr" rtl="0">
              <a:spcBef>
                <a:spcPts val="1400"/>
              </a:spcBef>
              <a:spcAft>
                <a:spcPts val="0"/>
              </a:spcAft>
              <a:buNone/>
            </a:pPr>
            <a:endParaRPr lang="en-US" sz="2800" b="1" dirty="0">
              <a:solidFill>
                <a:srgbClr val="FFFFFF"/>
              </a:solidFill>
            </a:endParaRPr>
          </a:p>
          <a:p>
            <a:pPr marL="457200" marR="0" lvl="1" indent="0" algn="ctr" rtl="0">
              <a:spcBef>
                <a:spcPts val="1400"/>
              </a:spcBef>
              <a:spcAft>
                <a:spcPts val="0"/>
              </a:spcAft>
              <a:buNone/>
            </a:pPr>
            <a:endParaRPr sz="2800" b="1" dirty="0">
              <a:solidFill>
                <a:srgbClr val="FFFFFF"/>
              </a:solidFill>
            </a:endParaRPr>
          </a:p>
        </p:txBody>
      </p:sp>
      <p:sp>
        <p:nvSpPr>
          <p:cNvPr id="89" name="Shape 89"/>
          <p:cNvSpPr txBox="1"/>
          <p:nvPr/>
        </p:nvSpPr>
        <p:spPr>
          <a:xfrm>
            <a:off x="1016000" y="5084971"/>
            <a:ext cx="7975600" cy="1188829"/>
          </a:xfrm>
          <a:prstGeom prst="rect">
            <a:avLst/>
          </a:prstGeom>
          <a:noFill/>
          <a:ln>
            <a:noFill/>
          </a:ln>
        </p:spPr>
        <p:txBody>
          <a:bodyPr spcFirstLastPara="1" wrap="square" lIns="91425" tIns="45700" rIns="91425" bIns="45700" anchor="t" anchorCtr="0">
            <a:noAutofit/>
          </a:bodyPr>
          <a:lstStyle/>
          <a:p>
            <a:pPr marL="0" marR="0" lvl="0" indent="0" algn="r" rtl="0">
              <a:lnSpc>
                <a:spcPct val="150000"/>
              </a:lnSpc>
              <a:spcBef>
                <a:spcPts val="0"/>
              </a:spcBef>
              <a:spcAft>
                <a:spcPts val="0"/>
              </a:spcAft>
              <a:buNone/>
            </a:pPr>
            <a:r>
              <a:rPr lang="en-US" sz="2400" b="0" i="0" u="none" strike="noStrike" cap="none" dirty="0">
                <a:solidFill>
                  <a:schemeClr val="dk1"/>
                </a:solidFill>
                <a:latin typeface="Arial"/>
                <a:ea typeface="Arial"/>
                <a:cs typeface="Arial"/>
                <a:sym typeface="Arial"/>
              </a:rPr>
              <a:t>Pitch Deck Template</a:t>
            </a:r>
            <a:r>
              <a:rPr lang="en-US" sz="2400" b="0" i="0" u="none" strike="noStrike" cap="none" dirty="0">
                <a:solidFill>
                  <a:schemeClr val="tx1"/>
                </a:solidFill>
                <a:latin typeface="Arial"/>
                <a:ea typeface="Arial"/>
                <a:cs typeface="Arial"/>
                <a:sym typeface="Arial"/>
              </a:rPr>
              <a:t> for </a:t>
            </a:r>
            <a:r>
              <a:rPr lang="en-US" sz="2400" dirty="0">
                <a:solidFill>
                  <a:srgbClr val="00B050"/>
                </a:solidFill>
              </a:rPr>
              <a:t>Himalayan Innovation Challenge</a:t>
            </a:r>
            <a:endParaRPr dirty="0">
              <a:solidFill>
                <a:srgbClr val="00B050"/>
              </a:solidFill>
            </a:endParaRPr>
          </a:p>
          <a:p>
            <a:pPr marL="0" marR="0" lvl="0" indent="0" algn="r" rtl="0">
              <a:lnSpc>
                <a:spcPct val="150000"/>
              </a:lnSpc>
              <a:spcBef>
                <a:spcPts val="0"/>
              </a:spcBef>
              <a:spcAft>
                <a:spcPts val="0"/>
              </a:spcAft>
              <a:buNone/>
            </a:pPr>
            <a:r>
              <a:rPr lang="en-US" sz="1800" b="1" i="0" u="none" strike="noStrike" cap="none" dirty="0">
                <a:solidFill>
                  <a:srgbClr val="00B0F0"/>
                </a:solidFill>
                <a:latin typeface="Arial"/>
                <a:ea typeface="Arial"/>
                <a:cs typeface="Arial"/>
                <a:sym typeface="Arial"/>
              </a:rPr>
              <a:t>IIT </a:t>
            </a:r>
            <a:r>
              <a:rPr lang="en-US" sz="1800" b="1" i="0" u="none" strike="noStrike" cap="none" dirty="0" err="1">
                <a:solidFill>
                  <a:srgbClr val="00B0F0"/>
                </a:solidFill>
                <a:latin typeface="Arial"/>
                <a:ea typeface="Arial"/>
                <a:cs typeface="Arial"/>
                <a:sym typeface="Arial"/>
              </a:rPr>
              <a:t>Mandi</a:t>
            </a:r>
            <a:r>
              <a:rPr lang="en-US" sz="1800" b="1" i="0" u="none" strike="noStrike" cap="none" dirty="0">
                <a:solidFill>
                  <a:srgbClr val="00B0F0"/>
                </a:solidFill>
                <a:sym typeface="Arial"/>
              </a:rPr>
              <a:t> Catalyst</a:t>
            </a:r>
            <a:endParaRPr dirty="0">
              <a:solidFill>
                <a:srgbClr val="00B0F0"/>
              </a:solidFill>
            </a:endParaRPr>
          </a:p>
        </p:txBody>
      </p:sp>
      <p:sp>
        <p:nvSpPr>
          <p:cNvPr id="90" name="Shape 90"/>
          <p:cNvSpPr/>
          <p:nvPr/>
        </p:nvSpPr>
        <p:spPr>
          <a:xfrm>
            <a:off x="2954338" y="6375400"/>
            <a:ext cx="2954337" cy="77788"/>
          </a:xfrm>
          <a:prstGeom prst="rect">
            <a:avLst/>
          </a:prstGeom>
          <a:solidFill>
            <a:srgbClr val="00B0F0"/>
          </a:solidFill>
          <a:ln>
            <a:noFill/>
          </a:ln>
        </p:spPr>
        <p:txBody>
          <a:bodyPr spcFirstLastPara="1" wrap="square" lIns="93275" tIns="46625" rIns="93275" bIns="46625"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1" name="Shape 91"/>
          <p:cNvSpPr/>
          <p:nvPr/>
        </p:nvSpPr>
        <p:spPr>
          <a:xfrm>
            <a:off x="0" y="6375400"/>
            <a:ext cx="2954338" cy="77788"/>
          </a:xfrm>
          <a:prstGeom prst="rect">
            <a:avLst/>
          </a:prstGeom>
          <a:solidFill>
            <a:srgbClr val="00B050"/>
          </a:solidFill>
          <a:ln>
            <a:noFill/>
          </a:ln>
        </p:spPr>
        <p:txBody>
          <a:bodyPr spcFirstLastPara="1" wrap="square" lIns="93275" tIns="46625" rIns="93275" bIns="46625"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2" name="Shape 92"/>
          <p:cNvSpPr/>
          <p:nvPr/>
        </p:nvSpPr>
        <p:spPr>
          <a:xfrm>
            <a:off x="5908674" y="6375400"/>
            <a:ext cx="3235325" cy="77788"/>
          </a:xfrm>
          <a:prstGeom prst="rect">
            <a:avLst/>
          </a:prstGeom>
          <a:solidFill>
            <a:srgbClr val="DA8200"/>
          </a:solidFill>
          <a:ln>
            <a:noFill/>
          </a:ln>
        </p:spPr>
        <p:txBody>
          <a:bodyPr spcFirstLastPara="1" wrap="square" lIns="93275" tIns="46625" rIns="93275" bIns="46625"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3" name="Shape 93"/>
          <p:cNvSpPr/>
          <p:nvPr/>
        </p:nvSpPr>
        <p:spPr>
          <a:xfrm>
            <a:off x="3235325" y="4851400"/>
            <a:ext cx="2954337" cy="77788"/>
          </a:xfrm>
          <a:prstGeom prst="rect">
            <a:avLst/>
          </a:prstGeom>
          <a:solidFill>
            <a:srgbClr val="00B0F0"/>
          </a:solidFill>
          <a:ln>
            <a:noFill/>
          </a:ln>
        </p:spPr>
        <p:txBody>
          <a:bodyPr spcFirstLastPara="1" wrap="square" lIns="93275" tIns="46625" rIns="93275" bIns="46625"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4" name="Shape 94"/>
          <p:cNvSpPr/>
          <p:nvPr/>
        </p:nvSpPr>
        <p:spPr>
          <a:xfrm>
            <a:off x="0" y="4851400"/>
            <a:ext cx="3235325" cy="77788"/>
          </a:xfrm>
          <a:prstGeom prst="rect">
            <a:avLst/>
          </a:prstGeom>
          <a:solidFill>
            <a:srgbClr val="00B050"/>
          </a:solidFill>
          <a:ln>
            <a:noFill/>
          </a:ln>
        </p:spPr>
        <p:txBody>
          <a:bodyPr spcFirstLastPara="1" wrap="square" lIns="93275" tIns="46625" rIns="93275" bIns="46625"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5" name="Shape 95"/>
          <p:cNvSpPr/>
          <p:nvPr/>
        </p:nvSpPr>
        <p:spPr>
          <a:xfrm>
            <a:off x="6189662" y="4851400"/>
            <a:ext cx="2954338" cy="77788"/>
          </a:xfrm>
          <a:prstGeom prst="rect">
            <a:avLst/>
          </a:prstGeom>
          <a:solidFill>
            <a:srgbClr val="DA8200"/>
          </a:solidFill>
          <a:ln>
            <a:noFill/>
          </a:ln>
        </p:spPr>
        <p:txBody>
          <a:bodyPr spcFirstLastPara="1" wrap="square" lIns="93275" tIns="46625" rIns="93275" bIns="46625"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5063" y="79009"/>
            <a:ext cx="1697739" cy="798578"/>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33637" y="288131"/>
            <a:ext cx="4251397" cy="2812382"/>
          </a:xfrm>
          <a:prstGeom prst="rect">
            <a:avLst/>
          </a:prstGeom>
        </p:spPr>
      </p:pic>
      <p:sp>
        <p:nvSpPr>
          <p:cNvPr id="4" name="TextBox 3"/>
          <p:cNvSpPr txBox="1"/>
          <p:nvPr/>
        </p:nvSpPr>
        <p:spPr>
          <a:xfrm>
            <a:off x="2293937" y="3654544"/>
            <a:ext cx="4275138" cy="523220"/>
          </a:xfrm>
          <a:prstGeom prst="rect">
            <a:avLst/>
          </a:prstGeom>
          <a:noFill/>
        </p:spPr>
        <p:txBody>
          <a:bodyPr wrap="square" rtlCol="0">
            <a:spAutoFit/>
          </a:bodyPr>
          <a:lstStyle/>
          <a:p>
            <a:pPr marL="457200" lvl="1" algn="ctr">
              <a:spcBef>
                <a:spcPts val="1400"/>
              </a:spcBef>
            </a:pPr>
            <a:r>
              <a:rPr lang="en-US" sz="2800" b="1" dirty="0">
                <a:solidFill>
                  <a:srgbClr val="FFFFFF"/>
                </a:solidFill>
              </a:rPr>
              <a:t>Name of the Venture</a:t>
            </a: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879078" y="79009"/>
            <a:ext cx="1112522" cy="89306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3439" r:id="rId6" imgW="0" imgH="0" progId="">
                  <p:embed/>
                </p:oleObj>
              </mc:Choice>
              <mc:Fallback>
                <p:oleObj r:id="rId6" imgW="0" imgH="0" progId="">
                  <p:embed/>
                  <p:pic>
                    <p:nvPicPr>
                      <p:cNvPr id="0" name="AutoShape 9"/>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179512" y="0"/>
            <a:ext cx="8229600" cy="1143000"/>
          </a:xfrm>
        </p:spPr>
        <p:txBody>
          <a:bodyPr anchor="ctr">
            <a:normAutofit/>
          </a:bodyPr>
          <a:lstStyle/>
          <a:p>
            <a:pPr algn="l"/>
            <a:r>
              <a:rPr lang="en-US" sz="2400" b="1" dirty="0">
                <a:solidFill>
                  <a:schemeClr val="bg1"/>
                </a:solidFill>
              </a:rPr>
              <a:t>1. About Team</a:t>
            </a:r>
          </a:p>
        </p:txBody>
      </p:sp>
      <p:sp>
        <p:nvSpPr>
          <p:cNvPr id="2" name="TextBox 1">
            <a:extLst>
              <a:ext uri="{FF2B5EF4-FFF2-40B4-BE49-F238E27FC236}">
                <a16:creationId xmlns:a16="http://schemas.microsoft.com/office/drawing/2014/main" id="{1F91A69C-E3AA-46C3-BAD8-7B34ACAE86D7}"/>
              </a:ext>
            </a:extLst>
          </p:cNvPr>
          <p:cNvSpPr txBox="1"/>
          <p:nvPr/>
        </p:nvSpPr>
        <p:spPr>
          <a:xfrm>
            <a:off x="323528" y="1484784"/>
            <a:ext cx="8640960" cy="923330"/>
          </a:xfrm>
          <a:prstGeom prst="rect">
            <a:avLst/>
          </a:prstGeom>
          <a:noFill/>
        </p:spPr>
        <p:txBody>
          <a:bodyPr wrap="square" rtlCol="0">
            <a:spAutoFit/>
          </a:bodyPr>
          <a:lstStyle/>
          <a:p>
            <a:r>
              <a:rPr lang="en-IN" dirty="0"/>
              <a:t>Mention your founding team along with number of full-time members, their prior industry experience and technical capabilities to build the product. </a:t>
            </a:r>
            <a:r>
              <a:rPr lang="en-IN" i="1" dirty="0"/>
              <a:t>Please add another slide if required.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68624" r:id="rId6" imgW="0" imgH="0" progId="">
                  <p:embed/>
                </p:oleObj>
              </mc:Choice>
              <mc:Fallback>
                <p:oleObj r:id="rId6" imgW="0" imgH="0" progId="">
                  <p:embed/>
                  <p:pic>
                    <p:nvPicPr>
                      <p:cNvPr id="0" name="AutoShape 10"/>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214282" y="-14764"/>
            <a:ext cx="8229600" cy="1143000"/>
          </a:xfrm>
        </p:spPr>
        <p:txBody>
          <a:bodyPr anchor="ctr">
            <a:normAutofit/>
          </a:bodyPr>
          <a:lstStyle/>
          <a:p>
            <a:pPr algn="l"/>
            <a:r>
              <a:rPr lang="en-US" sz="2400" b="1" dirty="0">
                <a:solidFill>
                  <a:schemeClr val="bg1"/>
                </a:solidFill>
              </a:rPr>
              <a:t>2. Target Market</a:t>
            </a:r>
          </a:p>
        </p:txBody>
      </p:sp>
      <p:sp>
        <p:nvSpPr>
          <p:cNvPr id="9" name="TextBox 8">
            <a:extLst>
              <a:ext uri="{FF2B5EF4-FFF2-40B4-BE49-F238E27FC236}">
                <a16:creationId xmlns:a16="http://schemas.microsoft.com/office/drawing/2014/main" id="{0B5A5A97-A0DE-4B74-9345-B0CF820886B4}"/>
              </a:ext>
            </a:extLst>
          </p:cNvPr>
          <p:cNvSpPr txBox="1"/>
          <p:nvPr/>
        </p:nvSpPr>
        <p:spPr>
          <a:xfrm>
            <a:off x="323528" y="1484784"/>
            <a:ext cx="8640960" cy="646331"/>
          </a:xfrm>
          <a:prstGeom prst="rect">
            <a:avLst/>
          </a:prstGeom>
          <a:noFill/>
        </p:spPr>
        <p:txBody>
          <a:bodyPr wrap="square" rtlCol="0">
            <a:spAutoFit/>
          </a:bodyPr>
          <a:lstStyle/>
          <a:p>
            <a:r>
              <a:rPr lang="en-IN" dirty="0"/>
              <a:t>Describe who will buy your product, size of your target market, why will they be interested in it? (what are the customer’s pain points?). </a:t>
            </a:r>
            <a:r>
              <a:rPr lang="en-IN" i="1" dirty="0"/>
              <a:t>Please add another slide if required.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4464" r:id="rId6" imgW="0" imgH="0" progId="">
                  <p:embed/>
                </p:oleObj>
              </mc:Choice>
              <mc:Fallback>
                <p:oleObj r:id="rId6" imgW="0" imgH="0" progId="">
                  <p:embed/>
                  <p:pic>
                    <p:nvPicPr>
                      <p:cNvPr id="0" name="AutoShape 10"/>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214282" y="-14764"/>
            <a:ext cx="8229600" cy="1143000"/>
          </a:xfrm>
        </p:spPr>
        <p:txBody>
          <a:bodyPr anchor="ctr">
            <a:normAutofit/>
          </a:bodyPr>
          <a:lstStyle/>
          <a:p>
            <a:pPr algn="l"/>
            <a:r>
              <a:rPr lang="en-US" sz="2400" b="1" dirty="0">
                <a:solidFill>
                  <a:schemeClr val="bg1"/>
                </a:solidFill>
              </a:rPr>
              <a:t>3. Product</a:t>
            </a:r>
          </a:p>
        </p:txBody>
      </p:sp>
      <p:sp>
        <p:nvSpPr>
          <p:cNvPr id="8" name="TextBox 7">
            <a:extLst>
              <a:ext uri="{FF2B5EF4-FFF2-40B4-BE49-F238E27FC236}">
                <a16:creationId xmlns:a16="http://schemas.microsoft.com/office/drawing/2014/main" id="{994E9A76-41BE-4544-8F44-03610A744989}"/>
              </a:ext>
            </a:extLst>
          </p:cNvPr>
          <p:cNvSpPr txBox="1"/>
          <p:nvPr/>
        </p:nvSpPr>
        <p:spPr>
          <a:xfrm>
            <a:off x="323528" y="1484784"/>
            <a:ext cx="8640960" cy="369332"/>
          </a:xfrm>
          <a:prstGeom prst="rect">
            <a:avLst/>
          </a:prstGeom>
          <a:noFill/>
        </p:spPr>
        <p:txBody>
          <a:bodyPr wrap="square" rtlCol="0">
            <a:spAutoFit/>
          </a:bodyPr>
          <a:lstStyle/>
          <a:p>
            <a:r>
              <a:rPr lang="en-IN" dirty="0"/>
              <a:t>Describe the product and its functionality in detail.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6513" r:id="rId6" imgW="0" imgH="0" progId="">
                  <p:embed/>
                </p:oleObj>
              </mc:Choice>
              <mc:Fallback>
                <p:oleObj r:id="rId6" imgW="0" imgH="0" progId="">
                  <p:embed/>
                  <p:pic>
                    <p:nvPicPr>
                      <p:cNvPr id="0" name="AutoShape 10"/>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214282" y="-14764"/>
            <a:ext cx="8229600" cy="1143000"/>
          </a:xfrm>
        </p:spPr>
        <p:txBody>
          <a:bodyPr anchor="ctr">
            <a:normAutofit/>
          </a:bodyPr>
          <a:lstStyle/>
          <a:p>
            <a:pPr algn="l"/>
            <a:r>
              <a:rPr lang="en-US" sz="2400" b="1" dirty="0">
                <a:solidFill>
                  <a:schemeClr val="bg1"/>
                </a:solidFill>
              </a:rPr>
              <a:t>4. Unique Value Proposition</a:t>
            </a:r>
          </a:p>
        </p:txBody>
      </p:sp>
      <p:sp>
        <p:nvSpPr>
          <p:cNvPr id="10" name="Rectangle 5"/>
          <p:cNvSpPr>
            <a:spLocks noChangeArrowheads="1"/>
          </p:cNvSpPr>
          <p:nvPr/>
        </p:nvSpPr>
        <p:spPr bwMode="auto">
          <a:xfrm>
            <a:off x="762000" y="1447800"/>
            <a:ext cx="7805739" cy="4572000"/>
          </a:xfrm>
          <a:prstGeom prst="rect">
            <a:avLst/>
          </a:prstGeom>
          <a:noFill/>
          <a:ln w="9525" algn="ctr">
            <a:noFill/>
            <a:miter lim="800000"/>
            <a:headEnd/>
            <a:tailEnd/>
          </a:ln>
        </p:spPr>
        <p:txBody>
          <a:bodyPr lIns="45720" rIns="45720" anchor="t"/>
          <a:lstStyle/>
          <a:p>
            <a:pPr marL="363538" indent="-363538" defTabSz="684213">
              <a:lnSpc>
                <a:spcPct val="95000"/>
              </a:lnSpc>
              <a:spcBef>
                <a:spcPct val="20000"/>
              </a:spcBef>
              <a:spcAft>
                <a:spcPct val="50000"/>
              </a:spcAft>
              <a:buClr>
                <a:srgbClr val="C00000"/>
              </a:buClr>
              <a:buSzPct val="91000"/>
              <a:buFont typeface="Wingdings" pitchFamily="2" charset="2"/>
              <a:buChar char="è"/>
            </a:pPr>
            <a:endParaRPr lang="en-US" dirty="0"/>
          </a:p>
        </p:txBody>
      </p:sp>
      <p:sp>
        <p:nvSpPr>
          <p:cNvPr id="2" name="Rectangle 1">
            <a:extLst>
              <a:ext uri="{FF2B5EF4-FFF2-40B4-BE49-F238E27FC236}">
                <a16:creationId xmlns:a16="http://schemas.microsoft.com/office/drawing/2014/main" id="{76A634CE-AC18-4374-844D-8CFFE4FC6CD4}"/>
              </a:ext>
            </a:extLst>
          </p:cNvPr>
          <p:cNvSpPr/>
          <p:nvPr/>
        </p:nvSpPr>
        <p:spPr>
          <a:xfrm>
            <a:off x="273917" y="1171946"/>
            <a:ext cx="8618563" cy="646331"/>
          </a:xfrm>
          <a:prstGeom prst="rect">
            <a:avLst/>
          </a:prstGeom>
        </p:spPr>
        <p:txBody>
          <a:bodyPr wrap="square">
            <a:spAutoFit/>
          </a:bodyPr>
          <a:lstStyle/>
          <a:p>
            <a:r>
              <a:rPr lang="en-IN" dirty="0"/>
              <a:t>Describe how your product acts as a pain reliever for the customers and mention its unique value proposition.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5489" r:id="rId6" imgW="0" imgH="0" progId="">
                  <p:embed/>
                </p:oleObj>
              </mc:Choice>
              <mc:Fallback>
                <p:oleObj r:id="rId6" imgW="0" imgH="0" progId="">
                  <p:embed/>
                  <p:pic>
                    <p:nvPicPr>
                      <p:cNvPr id="0" name="AutoShape 10"/>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214282" y="-14764"/>
            <a:ext cx="8229600" cy="1143000"/>
          </a:xfrm>
        </p:spPr>
        <p:txBody>
          <a:bodyPr anchor="ctr">
            <a:normAutofit/>
          </a:bodyPr>
          <a:lstStyle/>
          <a:p>
            <a:pPr algn="l"/>
            <a:r>
              <a:rPr lang="en-US" sz="2400" b="1" dirty="0">
                <a:solidFill>
                  <a:schemeClr val="bg1"/>
                </a:solidFill>
              </a:rPr>
              <a:t>5. Competitive Analysis</a:t>
            </a:r>
          </a:p>
        </p:txBody>
      </p:sp>
      <p:sp>
        <p:nvSpPr>
          <p:cNvPr id="2" name="Rectangle 1">
            <a:extLst>
              <a:ext uri="{FF2B5EF4-FFF2-40B4-BE49-F238E27FC236}">
                <a16:creationId xmlns:a16="http://schemas.microsoft.com/office/drawing/2014/main" id="{5C9D3C3A-FEAA-4D4F-8886-2BF95EC17F64}"/>
              </a:ext>
            </a:extLst>
          </p:cNvPr>
          <p:cNvSpPr/>
          <p:nvPr/>
        </p:nvSpPr>
        <p:spPr>
          <a:xfrm>
            <a:off x="341082" y="1340768"/>
            <a:ext cx="8461836" cy="646331"/>
          </a:xfrm>
          <a:prstGeom prst="rect">
            <a:avLst/>
          </a:prstGeom>
        </p:spPr>
        <p:txBody>
          <a:bodyPr wrap="square">
            <a:spAutoFit/>
          </a:bodyPr>
          <a:lstStyle/>
          <a:p>
            <a:r>
              <a:rPr lang="en-IN" dirty="0"/>
              <a:t>Give a detailed competitive analysis based on your market research. How is your product different from its competitors?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8561" r:id="rId6" imgW="0" imgH="0" progId="">
                  <p:embed/>
                </p:oleObj>
              </mc:Choice>
              <mc:Fallback>
                <p:oleObj r:id="rId6" imgW="0" imgH="0" progId="">
                  <p:embed/>
                  <p:pic>
                    <p:nvPicPr>
                      <p:cNvPr id="0" name="AutoShape 10"/>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214282" y="-14764"/>
            <a:ext cx="8229600" cy="1143000"/>
          </a:xfrm>
        </p:spPr>
        <p:txBody>
          <a:bodyPr anchor="ctr">
            <a:normAutofit/>
          </a:bodyPr>
          <a:lstStyle/>
          <a:p>
            <a:pPr algn="l"/>
            <a:r>
              <a:rPr lang="en-US" sz="2400" b="1" dirty="0">
                <a:solidFill>
                  <a:schemeClr val="bg1"/>
                </a:solidFill>
              </a:rPr>
              <a:t>6. Current Status and future plans</a:t>
            </a:r>
          </a:p>
        </p:txBody>
      </p:sp>
      <p:sp>
        <p:nvSpPr>
          <p:cNvPr id="3" name="Rectangle 2">
            <a:extLst>
              <a:ext uri="{FF2B5EF4-FFF2-40B4-BE49-F238E27FC236}">
                <a16:creationId xmlns:a16="http://schemas.microsoft.com/office/drawing/2014/main" id="{5DB80B9D-BF44-4234-B027-6D2C15D93E79}"/>
              </a:ext>
            </a:extLst>
          </p:cNvPr>
          <p:cNvSpPr/>
          <p:nvPr/>
        </p:nvSpPr>
        <p:spPr>
          <a:xfrm>
            <a:off x="756886" y="1340768"/>
            <a:ext cx="8063586" cy="1200329"/>
          </a:xfrm>
          <a:prstGeom prst="rect">
            <a:avLst/>
          </a:prstGeom>
        </p:spPr>
        <p:txBody>
          <a:bodyPr wrap="square">
            <a:spAutoFit/>
          </a:bodyPr>
          <a:lstStyle/>
          <a:p>
            <a:r>
              <a:rPr lang="en-IN" dirty="0"/>
              <a:t>What is the current status of team involvement, product development etc. What is the growth strategy? Mention if you have any operational, product development, team expansion and fund raising plans for the next 1 year. </a:t>
            </a:r>
            <a:r>
              <a:rPr lang="en-IN" i="1" dirty="0"/>
              <a:t>Please add another slide if required.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0"/>
            <a:ext cx="9144000" cy="10001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aphicFrame>
        <p:nvGraphicFramePr>
          <p:cNvPr id="2050" name="Rectangle 2"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07536" r:id="rId6" imgW="0" imgH="0" progId="">
                  <p:embed/>
                </p:oleObj>
              </mc:Choice>
              <mc:Fallback>
                <p:oleObj r:id="rId6" imgW="0" imgH="0" progId="">
                  <p:embed/>
                  <p:pic>
                    <p:nvPicPr>
                      <p:cNvPr id="0" name="AutoShape 10"/>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1" name="Rectangle 4"/>
          <p:cNvSpPr>
            <a:spLocks noGrp="1" noChangeArrowheads="1"/>
          </p:cNvSpPr>
          <p:nvPr>
            <p:ph type="title"/>
            <p:custDataLst>
              <p:tags r:id="rId3"/>
            </p:custDataLst>
          </p:nvPr>
        </p:nvSpPr>
        <p:spPr>
          <a:xfrm>
            <a:off x="214282" y="-14764"/>
            <a:ext cx="8229600" cy="1143000"/>
          </a:xfrm>
        </p:spPr>
        <p:txBody>
          <a:bodyPr anchor="ctr">
            <a:normAutofit/>
          </a:bodyPr>
          <a:lstStyle/>
          <a:p>
            <a:pPr algn="l"/>
            <a:r>
              <a:rPr lang="en-US" sz="2400" b="1" dirty="0">
                <a:solidFill>
                  <a:schemeClr val="bg1"/>
                </a:solidFill>
              </a:rPr>
              <a:t>7. Support</a:t>
            </a:r>
          </a:p>
        </p:txBody>
      </p:sp>
      <p:sp>
        <p:nvSpPr>
          <p:cNvPr id="7" name="TextBox 6"/>
          <p:cNvSpPr txBox="1"/>
          <p:nvPr/>
        </p:nvSpPr>
        <p:spPr>
          <a:xfrm>
            <a:off x="6781800" y="6553200"/>
            <a:ext cx="2362200" cy="307777"/>
          </a:xfrm>
          <a:prstGeom prst="rect">
            <a:avLst/>
          </a:prstGeom>
          <a:noFill/>
        </p:spPr>
        <p:txBody>
          <a:bodyPr wrap="square" rtlCol="0">
            <a:spAutoFit/>
          </a:bodyPr>
          <a:lstStyle/>
          <a:p>
            <a:r>
              <a:rPr lang="en-IN" sz="1400" i="1" dirty="0"/>
              <a:t>Please add a slide if required</a:t>
            </a:r>
          </a:p>
        </p:txBody>
      </p:sp>
      <p:sp>
        <p:nvSpPr>
          <p:cNvPr id="2" name="Rectangle 1">
            <a:extLst>
              <a:ext uri="{FF2B5EF4-FFF2-40B4-BE49-F238E27FC236}">
                <a16:creationId xmlns:a16="http://schemas.microsoft.com/office/drawing/2014/main" id="{D4CD5FEC-5ADC-419C-8BD0-4F8DEB3A5F07}"/>
              </a:ext>
            </a:extLst>
          </p:cNvPr>
          <p:cNvSpPr/>
          <p:nvPr/>
        </p:nvSpPr>
        <p:spPr>
          <a:xfrm>
            <a:off x="323528" y="1412776"/>
            <a:ext cx="8229600" cy="646331"/>
          </a:xfrm>
          <a:prstGeom prst="rect">
            <a:avLst/>
          </a:prstGeom>
        </p:spPr>
        <p:txBody>
          <a:bodyPr wrap="square">
            <a:spAutoFit/>
          </a:bodyPr>
          <a:lstStyle/>
          <a:p>
            <a:r>
              <a:rPr lang="en-IN" dirty="0"/>
              <a:t>Please mention the kind of support (financial, mentorship, expertise, infrastructural etc) that you are looking for, from IIT Mandi Catalyst.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5E5854-C929-420F-9016-22FE40EC8FF5}"/>
              </a:ext>
            </a:extLst>
          </p:cNvPr>
          <p:cNvSpPr>
            <a:spLocks noGrp="1"/>
          </p:cNvSpPr>
          <p:nvPr>
            <p:ph idx="1"/>
          </p:nvPr>
        </p:nvSpPr>
        <p:spPr/>
        <p:txBody>
          <a:bodyPr>
            <a:normAutofit/>
          </a:bodyPr>
          <a:lstStyle/>
          <a:p>
            <a:pPr marL="0" indent="0" algn="ctr">
              <a:buNone/>
            </a:pPr>
            <a:r>
              <a:rPr lang="en-US" sz="6600" dirty="0">
                <a:solidFill>
                  <a:srgbClr val="FF0000"/>
                </a:solidFill>
              </a:rPr>
              <a:t>Remember to convert this </a:t>
            </a:r>
          </a:p>
          <a:p>
            <a:pPr marL="0" indent="0" algn="ctr">
              <a:buNone/>
            </a:pPr>
            <a:r>
              <a:rPr lang="en-US" sz="6600" dirty="0">
                <a:solidFill>
                  <a:srgbClr val="FF0000"/>
                </a:solidFill>
              </a:rPr>
              <a:t>PPT into PDF</a:t>
            </a:r>
          </a:p>
        </p:txBody>
      </p:sp>
    </p:spTree>
    <p:extLst>
      <p:ext uri="{BB962C8B-B14F-4D97-AF65-F5344CB8AC3E}">
        <p14:creationId xmlns:p14="http://schemas.microsoft.com/office/powerpoint/2010/main" val="19022237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E1M_92vKaU2zvl7._i4dU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1450</TotalTime>
  <Words>253</Words>
  <Application>Microsoft Office PowerPoint</Application>
  <PresentationFormat>On-screen Show (4:3)</PresentationFormat>
  <Paragraphs>27</Paragraphs>
  <Slides>9</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0</vt:i4>
      </vt:variant>
      <vt:variant>
        <vt:lpstr>Slide Titles</vt:lpstr>
      </vt:variant>
      <vt:variant>
        <vt:i4>9</vt:i4>
      </vt:variant>
    </vt:vector>
  </HeadingPairs>
  <TitlesOfParts>
    <vt:vector size="13" baseType="lpstr">
      <vt:lpstr>Arial</vt:lpstr>
      <vt:lpstr>Calibri</vt:lpstr>
      <vt:lpstr>Wingdings</vt:lpstr>
      <vt:lpstr>Office Theme</vt:lpstr>
      <vt:lpstr>PowerPoint Presentation</vt:lpstr>
      <vt:lpstr>1. About Team</vt:lpstr>
      <vt:lpstr>2. Target Market</vt:lpstr>
      <vt:lpstr>3. Product</vt:lpstr>
      <vt:lpstr>4. Unique Value Proposition</vt:lpstr>
      <vt:lpstr>5. Competitive Analysis</vt:lpstr>
      <vt:lpstr>6. Current Status and future plans</vt:lpstr>
      <vt:lpstr>7. Support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Puran Singh</dc:creator>
  <cp:lastModifiedBy>Rahul Shrivastava</cp:lastModifiedBy>
  <cp:revision>400</cp:revision>
  <dcterms:created xsi:type="dcterms:W3CDTF">2006-08-16T00:00:00Z</dcterms:created>
  <dcterms:modified xsi:type="dcterms:W3CDTF">2019-04-15T12:12:43Z</dcterms:modified>
</cp:coreProperties>
</file>