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144000" cy="6858000" type="screen4x3"/>
  <p:notesSz cx="7086600" cy="102108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8837" tIns="49419" rIns="98837" bIns="49419" numCol="1" anchor="t" anchorCtr="0" compatLnSpc="1">
            <a:prstTxWarp prst="textNoShape">
              <a:avLst/>
            </a:prstTxWarp>
          </a:bodyPr>
          <a:lstStyle>
            <a:lvl1pPr>
              <a:defRPr sz="13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4016375" y="0"/>
            <a:ext cx="3070225" cy="511175"/>
          </a:xfrm>
          <a:prstGeom prst="rect">
            <a:avLst/>
          </a:prstGeom>
          <a:noFill/>
          <a:ln w="9525">
            <a:noFill/>
            <a:miter lim="800000"/>
            <a:headEnd/>
            <a:tailEnd/>
          </a:ln>
          <a:effectLst/>
        </p:spPr>
        <p:txBody>
          <a:bodyPr vert="horz" wrap="square" lIns="98837" tIns="49419" rIns="98837" bIns="49419"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90600" y="765175"/>
            <a:ext cx="5105400" cy="38290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4563" y="4849813"/>
            <a:ext cx="5197475" cy="4595812"/>
          </a:xfrm>
          <a:prstGeom prst="rect">
            <a:avLst/>
          </a:prstGeom>
          <a:noFill/>
          <a:ln w="9525">
            <a:noFill/>
            <a:miter lim="800000"/>
            <a:headEnd/>
            <a:tailEnd/>
          </a:ln>
          <a:effectLst/>
        </p:spPr>
        <p:txBody>
          <a:bodyPr vert="horz" wrap="square" lIns="98837" tIns="49419" rIns="98837" bIns="494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699625"/>
            <a:ext cx="3070225" cy="511175"/>
          </a:xfrm>
          <a:prstGeom prst="rect">
            <a:avLst/>
          </a:prstGeom>
          <a:noFill/>
          <a:ln w="9525">
            <a:noFill/>
            <a:miter lim="800000"/>
            <a:headEnd/>
            <a:tailEnd/>
          </a:ln>
          <a:effectLst/>
        </p:spPr>
        <p:txBody>
          <a:bodyPr vert="horz" wrap="square" lIns="98837" tIns="49419" rIns="98837" bIns="49419" numCol="1" anchor="b" anchorCtr="0" compatLnSpc="1">
            <a:prstTxWarp prst="textNoShape">
              <a:avLst/>
            </a:prstTxWarp>
          </a:bodyPr>
          <a:lstStyle>
            <a:lvl1pPr>
              <a:defRPr sz="13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4016375" y="9699625"/>
            <a:ext cx="3070225" cy="511175"/>
          </a:xfrm>
          <a:prstGeom prst="rect">
            <a:avLst/>
          </a:prstGeom>
          <a:noFill/>
          <a:ln w="9525">
            <a:noFill/>
            <a:miter lim="800000"/>
            <a:headEnd/>
            <a:tailEnd/>
          </a:ln>
          <a:effectLst/>
        </p:spPr>
        <p:txBody>
          <a:bodyPr vert="horz" wrap="square" lIns="98837" tIns="49419" rIns="98837" bIns="49419" numCol="1" anchor="b" anchorCtr="0" compatLnSpc="1">
            <a:prstTxWarp prst="textNoShape">
              <a:avLst/>
            </a:prstTxWarp>
          </a:bodyPr>
          <a:lstStyle>
            <a:lvl1pPr algn="r">
              <a:defRPr sz="1300">
                <a:latin typeface="Arial" pitchFamily="34" charset="0"/>
              </a:defRPr>
            </a:lvl1pPr>
          </a:lstStyle>
          <a:p>
            <a:pPr>
              <a:defRPr/>
            </a:pPr>
            <a:fld id="{E9908B1C-5BFA-438A-92F4-A455EB7CF9BA}" type="slidenum">
              <a:rPr lang="en-US"/>
              <a:pPr>
                <a:defRPr/>
              </a:pPr>
              <a:t>‹#›</a:t>
            </a:fld>
            <a:endParaRPr lang="en-US"/>
          </a:p>
        </p:txBody>
      </p:sp>
    </p:spTree>
    <p:extLst>
      <p:ext uri="{BB962C8B-B14F-4D97-AF65-F5344CB8AC3E}">
        <p14:creationId xmlns:p14="http://schemas.microsoft.com/office/powerpoint/2010/main" xmlns="" val="4133868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DDE97C7-51B0-4739-B92B-C5E5CFEAD560}" type="slidenum">
              <a:rPr lang="en-US" smtClean="0">
                <a:latin typeface="Arial" charset="0"/>
              </a:rPr>
              <a:pPr/>
              <a:t>1</a:t>
            </a:fld>
            <a:endParaRPr lang="en-US" smtClean="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F0162D-3C00-4BAC-B9C7-033B7A11129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80CEC02-4389-4021-ABED-799E04A7F10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92694-9D44-46CF-8B4B-6FC50CDACB2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513ACE-CE8B-4F08-BEA7-A5CAAF5498C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47D5D3-90FF-4CF6-B77F-AABFAB3CAAA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CF1438-6FB7-4AB8-9CBC-C2AAB098A04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38B140-82E5-490F-B605-439E5AD4A44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1D9D365-8A8E-4EC6-A29A-09BA22AA1DF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0DCAFF5-F98F-4CFB-9545-83F32F689FA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F73416-C70D-43B1-BF87-9FA07FC1789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F1791EB-9B6A-4056-812B-CD426562A39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extLst>
              <a:ext uri="{BEBA8EAE-BF5A-486C-A8C5-ECC9F3942E4B}">
                <a14:imgProps xmlns:a14="http://schemas.microsoft.com/office/drawing/2010/main" xmlns="">
                  <a14:imgLayer r:embed="rId14">
                    <a14:imgEffect>
                      <a14:brightnessContrast bright="-40000" contrast="-40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EBDC008-E137-478A-A695-33CAA14BFA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Rockwell" pitchFamily="18" charset="0"/>
        </a:defRPr>
      </a:lvl2pPr>
      <a:lvl3pPr algn="ctr" rtl="0" eaLnBrk="0" fontAlgn="base" hangingPunct="0">
        <a:spcBef>
          <a:spcPct val="0"/>
        </a:spcBef>
        <a:spcAft>
          <a:spcPct val="0"/>
        </a:spcAft>
        <a:defRPr sz="4400">
          <a:solidFill>
            <a:schemeClr val="tx2"/>
          </a:solidFill>
          <a:latin typeface="Rockwell" pitchFamily="18" charset="0"/>
        </a:defRPr>
      </a:lvl3pPr>
      <a:lvl4pPr algn="ctr" rtl="0" eaLnBrk="0" fontAlgn="base" hangingPunct="0">
        <a:spcBef>
          <a:spcPct val="0"/>
        </a:spcBef>
        <a:spcAft>
          <a:spcPct val="0"/>
        </a:spcAft>
        <a:defRPr sz="4400">
          <a:solidFill>
            <a:schemeClr val="tx2"/>
          </a:solidFill>
          <a:latin typeface="Rockwell" pitchFamily="18" charset="0"/>
        </a:defRPr>
      </a:lvl4pPr>
      <a:lvl5pPr algn="ctr" rtl="0" eaLnBrk="0" fontAlgn="base" hangingPunct="0">
        <a:spcBef>
          <a:spcPct val="0"/>
        </a:spcBef>
        <a:spcAft>
          <a:spcPct val="0"/>
        </a:spcAft>
        <a:defRPr sz="4400">
          <a:solidFill>
            <a:schemeClr val="tx2"/>
          </a:solidFill>
          <a:latin typeface="Rockwell" pitchFamily="18"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itmandi.ac.in/ns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9525" y="-6350"/>
            <a:ext cx="4232275" cy="7201972"/>
          </a:xfrm>
          <a:prstGeom prst="rect">
            <a:avLst/>
          </a:prstGeom>
          <a:noFill/>
          <a:ln w="9525">
            <a:noFill/>
            <a:miter lim="800000"/>
            <a:headEnd/>
            <a:tailEnd/>
          </a:ln>
        </p:spPr>
        <p:txBody>
          <a:bodyPr>
            <a:spAutoFit/>
          </a:bodyPr>
          <a:lstStyle/>
          <a:p>
            <a:pPr algn="ctr"/>
            <a:r>
              <a:rPr lang="en-GB" sz="1100" b="1" dirty="0" smtClean="0">
                <a:latin typeface="Times New Roman" pitchFamily="18" charset="0"/>
              </a:rPr>
              <a:t>INDIAN </a:t>
            </a:r>
            <a:r>
              <a:rPr lang="en-GB" sz="1100" b="1" dirty="0">
                <a:latin typeface="Times New Roman" pitchFamily="18" charset="0"/>
              </a:rPr>
              <a:t>INSTITUTE OF TECHNOLOGY </a:t>
            </a:r>
            <a:r>
              <a:rPr lang="en-GB" sz="1100" b="1" dirty="0" smtClean="0">
                <a:latin typeface="Times New Roman" pitchFamily="18" charset="0"/>
              </a:rPr>
              <a:t>MANDI</a:t>
            </a:r>
            <a:endParaRPr lang="en-GB" sz="1100" b="1" dirty="0">
              <a:latin typeface="Times New Roman" pitchFamily="18" charset="0"/>
            </a:endParaRPr>
          </a:p>
          <a:p>
            <a:pPr algn="ctr"/>
            <a:endParaRPr lang="en-GB" sz="1100" b="1" dirty="0">
              <a:latin typeface="Times New Roman" pitchFamily="18" charset="0"/>
            </a:endParaRPr>
          </a:p>
          <a:p>
            <a:pPr algn="ctr"/>
            <a:r>
              <a:rPr lang="en-GB" sz="1100" b="1" dirty="0">
                <a:latin typeface="Times New Roman" pitchFamily="18" charset="0"/>
              </a:rPr>
              <a:t>ANNOUNCES</a:t>
            </a:r>
          </a:p>
          <a:p>
            <a:pPr algn="ctr"/>
            <a:endParaRPr lang="en-GB" sz="1100" b="1" dirty="0">
              <a:latin typeface="Times New Roman" pitchFamily="18" charset="0"/>
            </a:endParaRPr>
          </a:p>
          <a:p>
            <a:pPr algn="ctr"/>
            <a:r>
              <a:rPr lang="en-GB" sz="1100" b="1" dirty="0" smtClean="0">
                <a:latin typeface="Times New Roman" pitchFamily="18" charset="0"/>
              </a:rPr>
              <a:t>National Symposium</a:t>
            </a:r>
            <a:endParaRPr lang="en-GB" sz="1100" b="1" dirty="0">
              <a:latin typeface="Times New Roman" pitchFamily="18" charset="0"/>
            </a:endParaRPr>
          </a:p>
          <a:p>
            <a:pPr algn="ctr"/>
            <a:r>
              <a:rPr lang="en-GB" sz="1100" b="1" dirty="0">
                <a:latin typeface="Times New Roman" pitchFamily="18" charset="0"/>
              </a:rPr>
              <a:t>on</a:t>
            </a:r>
          </a:p>
          <a:p>
            <a:pPr algn="ctr"/>
            <a:r>
              <a:rPr lang="en-GB" sz="1100" b="1" dirty="0" err="1" smtClean="0">
                <a:latin typeface="Times New Roman" pitchFamily="18" charset="0"/>
              </a:rPr>
              <a:t>Nanobiotechnology</a:t>
            </a:r>
            <a:r>
              <a:rPr lang="en-GB" sz="1100" b="1" dirty="0" smtClean="0">
                <a:latin typeface="Times New Roman" pitchFamily="18" charset="0"/>
              </a:rPr>
              <a:t> (NSNT-2012)</a:t>
            </a:r>
          </a:p>
          <a:p>
            <a:pPr algn="ctr"/>
            <a:r>
              <a:rPr lang="en-GB" sz="1100" b="1" dirty="0" smtClean="0">
                <a:latin typeface="Times New Roman" pitchFamily="18" charset="0"/>
              </a:rPr>
              <a:t>&amp;</a:t>
            </a:r>
          </a:p>
          <a:p>
            <a:pPr algn="ctr"/>
            <a:r>
              <a:rPr lang="en-GB" sz="1100" b="1" dirty="0" smtClean="0">
                <a:latin typeface="Times New Roman" pitchFamily="18" charset="0"/>
              </a:rPr>
              <a:t>Exhibition</a:t>
            </a: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endParaRPr lang="en-GB" sz="1100" b="1" dirty="0">
              <a:latin typeface="Times New Roman" pitchFamily="18" charset="0"/>
            </a:endParaRPr>
          </a:p>
          <a:p>
            <a:pPr algn="ctr"/>
            <a:r>
              <a:rPr lang="en-GB" sz="1100" b="1" dirty="0" smtClean="0">
                <a:latin typeface="Times New Roman" pitchFamily="18" charset="0"/>
              </a:rPr>
              <a:t>1-2 June 2012</a:t>
            </a:r>
            <a:endParaRPr lang="en-GB" sz="1100" b="1" dirty="0">
              <a:latin typeface="Times New Roman" pitchFamily="18" charset="0"/>
            </a:endParaRPr>
          </a:p>
          <a:p>
            <a:pPr algn="ctr"/>
            <a:endParaRPr lang="en-GB" sz="1100" b="1" dirty="0">
              <a:latin typeface="Times New Roman" pitchFamily="18" charset="0"/>
            </a:endParaRPr>
          </a:p>
          <a:p>
            <a:pPr algn="ctr"/>
            <a:r>
              <a:rPr lang="en-GB" sz="1100" b="1" dirty="0" smtClean="0">
                <a:latin typeface="Times New Roman" pitchFamily="18" charset="0"/>
              </a:rPr>
              <a:t>Venue:</a:t>
            </a:r>
            <a:endParaRPr lang="en-GB" sz="1100" b="1" dirty="0">
              <a:latin typeface="Times New Roman" pitchFamily="18" charset="0"/>
            </a:endParaRPr>
          </a:p>
          <a:p>
            <a:pPr algn="ctr"/>
            <a:r>
              <a:rPr lang="en-GB" sz="1100" b="1" dirty="0" smtClean="0">
                <a:latin typeface="Times New Roman" pitchFamily="18" charset="0"/>
              </a:rPr>
              <a:t>Indian </a:t>
            </a:r>
            <a:r>
              <a:rPr lang="en-GB" sz="1100" b="1" dirty="0">
                <a:latin typeface="Times New Roman" pitchFamily="18" charset="0"/>
              </a:rPr>
              <a:t>Institute of Technology </a:t>
            </a:r>
            <a:r>
              <a:rPr lang="en-GB" sz="1100" b="1" dirty="0" err="1" smtClean="0">
                <a:latin typeface="Times New Roman" pitchFamily="18" charset="0"/>
              </a:rPr>
              <a:t>Mandi</a:t>
            </a:r>
            <a:endParaRPr lang="en-GB" sz="1100" b="1" dirty="0">
              <a:latin typeface="Times New Roman" pitchFamily="18" charset="0"/>
            </a:endParaRPr>
          </a:p>
          <a:p>
            <a:pPr algn="ctr"/>
            <a:r>
              <a:rPr lang="en-GB" sz="1100" b="1" dirty="0" smtClean="0">
                <a:latin typeface="Times New Roman" pitchFamily="18" charset="0"/>
              </a:rPr>
              <a:t>Academic Block,  Near Bus Stand</a:t>
            </a:r>
            <a:endParaRPr lang="en-GB" sz="1100" b="1" dirty="0">
              <a:latin typeface="Times New Roman" pitchFamily="18" charset="0"/>
            </a:endParaRPr>
          </a:p>
          <a:p>
            <a:pPr algn="ctr"/>
            <a:r>
              <a:rPr lang="en-GB" sz="1100" b="1" dirty="0" smtClean="0">
                <a:latin typeface="Times New Roman" pitchFamily="18" charset="0"/>
              </a:rPr>
              <a:t>Mandi-175 001, </a:t>
            </a:r>
            <a:r>
              <a:rPr lang="en-GB" sz="1100" b="1" dirty="0" err="1" smtClean="0">
                <a:latin typeface="Times New Roman" pitchFamily="18" charset="0"/>
              </a:rPr>
              <a:t>Himachal</a:t>
            </a:r>
            <a:r>
              <a:rPr lang="en-GB" sz="1100" b="1" dirty="0" smtClean="0">
                <a:latin typeface="Times New Roman" pitchFamily="18" charset="0"/>
              </a:rPr>
              <a:t> Pradesh </a:t>
            </a:r>
          </a:p>
          <a:p>
            <a:pPr algn="ctr"/>
            <a:endParaRPr lang="en-GB" sz="1100" b="1" dirty="0">
              <a:latin typeface="Times New Roman" pitchFamily="18" charset="0"/>
            </a:endParaRPr>
          </a:p>
          <a:p>
            <a:r>
              <a:rPr lang="en-GB" sz="1100" b="1" dirty="0">
                <a:latin typeface="Times New Roman" pitchFamily="18" charset="0"/>
              </a:rPr>
              <a:t>ABOUT THE SYMPOSIUM</a:t>
            </a:r>
          </a:p>
          <a:p>
            <a:endParaRPr lang="en-GB" sz="1100" b="1" dirty="0">
              <a:latin typeface="Times New Roman" pitchFamily="18" charset="0"/>
            </a:endParaRPr>
          </a:p>
          <a:p>
            <a:pPr algn="just"/>
            <a:r>
              <a:rPr lang="en-US" sz="1100" dirty="0">
                <a:latin typeface="Times New Roman" pitchFamily="18" charset="0"/>
              </a:rPr>
              <a:t>Emergence of nanotechnology is definitely a </a:t>
            </a:r>
            <a:r>
              <a:rPr lang="en-US" sz="1100" dirty="0" smtClean="0">
                <a:latin typeface="Times New Roman" pitchFamily="18" charset="0"/>
              </a:rPr>
              <a:t>boon </a:t>
            </a:r>
            <a:r>
              <a:rPr lang="en-US" sz="1100" dirty="0">
                <a:latin typeface="Times New Roman" pitchFamily="18" charset="0"/>
              </a:rPr>
              <a:t>for the diagnosis, treatment and prevention of diseases as it offers a less invasive alternative compared to the conventional therapeutic cocktails. </a:t>
            </a:r>
            <a:r>
              <a:rPr lang="en-US" sz="1100" dirty="0" smtClean="0">
                <a:latin typeface="Times New Roman" pitchFamily="18" charset="0"/>
              </a:rPr>
              <a:t>Basic </a:t>
            </a:r>
            <a:r>
              <a:rPr lang="en-US" sz="1100" dirty="0">
                <a:latin typeface="Times New Roman" pitchFamily="18" charset="0"/>
              </a:rPr>
              <a:t>research in </a:t>
            </a:r>
            <a:r>
              <a:rPr lang="en-US" sz="1100" dirty="0" err="1">
                <a:latin typeface="Times New Roman" pitchFamily="18" charset="0"/>
              </a:rPr>
              <a:t>nanosciences</a:t>
            </a:r>
            <a:r>
              <a:rPr lang="en-US" sz="1100" dirty="0">
                <a:latin typeface="Times New Roman" pitchFamily="18" charset="0"/>
              </a:rPr>
              <a:t> is rapidly producing commercially viable products. Governments and industries across the globe are staking their claims by investing billions of dollars, </a:t>
            </a:r>
            <a:r>
              <a:rPr lang="en-US" sz="1100" dirty="0" err="1">
                <a:latin typeface="Times New Roman" pitchFamily="18" charset="0"/>
              </a:rPr>
              <a:t>euros</a:t>
            </a:r>
            <a:r>
              <a:rPr lang="en-US" sz="1100" dirty="0">
                <a:latin typeface="Times New Roman" pitchFamily="18" charset="0"/>
              </a:rPr>
              <a:t> for research. This symposium focuses on nanotechnology’s interdisciplinary nature, highlighting cutting-edge R&amp;D in </a:t>
            </a:r>
            <a:r>
              <a:rPr lang="en-US" sz="1100" dirty="0" err="1">
                <a:latin typeface="Times New Roman" pitchFamily="18" charset="0"/>
              </a:rPr>
              <a:t>nanomedicine</a:t>
            </a:r>
            <a:r>
              <a:rPr lang="en-US" sz="1100" dirty="0">
                <a:latin typeface="Times New Roman" pitchFamily="18" charset="0"/>
              </a:rPr>
              <a:t>, </a:t>
            </a:r>
            <a:r>
              <a:rPr lang="en-US" sz="1100" dirty="0" err="1">
                <a:latin typeface="Times New Roman" pitchFamily="18" charset="0"/>
              </a:rPr>
              <a:t>bioscaffolding</a:t>
            </a:r>
            <a:r>
              <a:rPr lang="en-US" sz="1100" dirty="0">
                <a:latin typeface="Times New Roman" pitchFamily="18" charset="0"/>
              </a:rPr>
              <a:t>, nanotechnology in efficient target specific drug delivery and release, </a:t>
            </a:r>
            <a:r>
              <a:rPr lang="en-US" sz="1100" dirty="0" err="1">
                <a:latin typeface="Times New Roman" pitchFamily="18" charset="0"/>
              </a:rPr>
              <a:t>nanotoxicology</a:t>
            </a:r>
            <a:r>
              <a:rPr lang="en-US" sz="1100" dirty="0">
                <a:latin typeface="Times New Roman" pitchFamily="18" charset="0"/>
              </a:rPr>
              <a:t>, </a:t>
            </a:r>
            <a:r>
              <a:rPr lang="en-US" sz="1100" dirty="0" err="1">
                <a:latin typeface="Times New Roman" pitchFamily="18" charset="0"/>
              </a:rPr>
              <a:t>nanobiointerface</a:t>
            </a:r>
            <a:r>
              <a:rPr lang="en-US" sz="1100" dirty="0">
                <a:latin typeface="Times New Roman" pitchFamily="18" charset="0"/>
              </a:rPr>
              <a:t> and </a:t>
            </a:r>
            <a:r>
              <a:rPr lang="en-US" sz="1100" dirty="0" err="1">
                <a:latin typeface="Times New Roman" pitchFamily="18" charset="0"/>
              </a:rPr>
              <a:t>nanomaterials</a:t>
            </a:r>
            <a:r>
              <a:rPr lang="en-US" sz="1100" dirty="0">
                <a:latin typeface="Times New Roman" pitchFamily="18" charset="0"/>
              </a:rPr>
              <a:t>. </a:t>
            </a:r>
            <a:r>
              <a:rPr lang="en-GB" sz="1100" dirty="0">
                <a:latin typeface="Times New Roman" pitchFamily="18" charset="0"/>
              </a:rPr>
              <a:t>The participants will have the opportunity to listen to invited talks from pioneers in the field and to present their own research work before the scientific community in the form of oral and/or poster presentations.</a:t>
            </a:r>
          </a:p>
          <a:p>
            <a:pPr algn="just"/>
            <a:endParaRPr lang="en-GB" sz="1100" dirty="0">
              <a:latin typeface="Times New Roman" pitchFamily="18" charset="0"/>
            </a:endParaRPr>
          </a:p>
        </p:txBody>
      </p:sp>
      <p:sp>
        <p:nvSpPr>
          <p:cNvPr id="6" name="Text Box 76"/>
          <p:cNvSpPr txBox="1">
            <a:spLocks noChangeArrowheads="1"/>
          </p:cNvSpPr>
          <p:nvPr/>
        </p:nvSpPr>
        <p:spPr bwMode="auto">
          <a:xfrm>
            <a:off x="4241800" y="0"/>
            <a:ext cx="4902200" cy="6755696"/>
          </a:xfrm>
          <a:prstGeom prst="rect">
            <a:avLst/>
          </a:prstGeom>
          <a:noFill/>
          <a:ln w="9525">
            <a:noFill/>
            <a:miter lim="800000"/>
            <a:headEnd/>
            <a:tailEnd/>
          </a:ln>
        </p:spPr>
        <p:txBody>
          <a:bodyPr wrap="square">
            <a:spAutoFit/>
          </a:bodyPr>
          <a:lstStyle/>
          <a:p>
            <a:pPr algn="just"/>
            <a:r>
              <a:rPr lang="en-US" sz="1100" dirty="0" smtClean="0">
                <a:latin typeface="Times New Roman" pitchFamily="18" charset="0"/>
              </a:rPr>
              <a:t>There </a:t>
            </a:r>
            <a:r>
              <a:rPr lang="en-US" sz="1100" dirty="0">
                <a:latin typeface="Times New Roman" pitchFamily="18" charset="0"/>
              </a:rPr>
              <a:t>will be a poster session for students </a:t>
            </a:r>
            <a:r>
              <a:rPr lang="en-US" sz="1100" dirty="0" smtClean="0">
                <a:latin typeface="Times New Roman" pitchFamily="18" charset="0"/>
              </a:rPr>
              <a:t>throughout the symposium.  There  are cash prizes for top three posters. </a:t>
            </a:r>
            <a:r>
              <a:rPr lang="en-US" sz="1100" dirty="0">
                <a:latin typeface="Times New Roman" pitchFamily="18" charset="0"/>
              </a:rPr>
              <a:t>Also, </a:t>
            </a:r>
            <a:r>
              <a:rPr lang="en-US" sz="1100" dirty="0" smtClean="0">
                <a:latin typeface="Times New Roman" pitchFamily="18" charset="0"/>
              </a:rPr>
              <a:t>student </a:t>
            </a:r>
            <a:r>
              <a:rPr lang="en-US" sz="1100" dirty="0">
                <a:latin typeface="Times New Roman" pitchFamily="18" charset="0"/>
              </a:rPr>
              <a:t>participants and new entrants in the field of </a:t>
            </a:r>
            <a:r>
              <a:rPr lang="en-US" sz="1100" dirty="0" err="1">
                <a:latin typeface="Times New Roman" pitchFamily="18" charset="0"/>
              </a:rPr>
              <a:t>n</a:t>
            </a:r>
            <a:r>
              <a:rPr lang="en-US" sz="1100" dirty="0" err="1" smtClean="0">
                <a:latin typeface="Times New Roman" pitchFamily="18" charset="0"/>
              </a:rPr>
              <a:t>anobiotechnology</a:t>
            </a:r>
            <a:r>
              <a:rPr lang="en-US" sz="1100" dirty="0" smtClean="0">
                <a:latin typeface="Times New Roman" pitchFamily="18" charset="0"/>
              </a:rPr>
              <a:t> </a:t>
            </a:r>
            <a:r>
              <a:rPr lang="en-US" sz="1100" dirty="0">
                <a:latin typeface="Times New Roman" pitchFamily="18" charset="0"/>
              </a:rPr>
              <a:t>will be offered a two hour, pre-symposium, tutorial session by experts in the field, free of cost. </a:t>
            </a:r>
            <a:r>
              <a:rPr lang="en-US" sz="1100" dirty="0" smtClean="0">
                <a:latin typeface="Times New Roman" pitchFamily="18" charset="0"/>
              </a:rPr>
              <a:t> There </a:t>
            </a:r>
            <a:r>
              <a:rPr lang="en-US" sz="1100" dirty="0">
                <a:latin typeface="Times New Roman" pitchFamily="18" charset="0"/>
              </a:rPr>
              <a:t>may be financial assistance for traveling by train (second class) and by bus on a case by case basis for students from far away places.</a:t>
            </a:r>
            <a:endParaRPr lang="en-GB" sz="1100" dirty="0">
              <a:latin typeface="Times New Roman" pitchFamily="18" charset="0"/>
            </a:endParaRPr>
          </a:p>
          <a:p>
            <a:pPr>
              <a:buFont typeface="Wingdings" pitchFamily="2" charset="2"/>
              <a:buNone/>
            </a:pPr>
            <a:endParaRPr lang="en-GB" sz="800" dirty="0">
              <a:latin typeface="Times New Roman" pitchFamily="18" charset="0"/>
            </a:endParaRPr>
          </a:p>
          <a:p>
            <a:r>
              <a:rPr lang="en-GB" sz="1100" b="1" dirty="0" smtClean="0">
                <a:latin typeface="Times New Roman" pitchFamily="18" charset="0"/>
              </a:rPr>
              <a:t>IMPORTANT DATES</a:t>
            </a:r>
            <a:endParaRPr lang="en-GB" sz="1100" b="1" dirty="0">
              <a:latin typeface="Times New Roman" pitchFamily="18" charset="0"/>
            </a:endParaRPr>
          </a:p>
          <a:p>
            <a:endParaRPr lang="en-GB" sz="800" dirty="0" smtClean="0">
              <a:latin typeface="Times New Roman" pitchFamily="18" charset="0"/>
            </a:endParaRPr>
          </a:p>
          <a:p>
            <a:pPr algn="just">
              <a:buFont typeface="Wingdings" pitchFamily="2" charset="2"/>
              <a:buChar char="Ø"/>
            </a:pPr>
            <a:r>
              <a:rPr lang="en-US" sz="1100" dirty="0">
                <a:latin typeface="Times New Roman" pitchFamily="18" charset="0"/>
              </a:rPr>
              <a:t>Last date of submission of abstract: </a:t>
            </a:r>
            <a:r>
              <a:rPr lang="en-US" sz="1100" dirty="0" smtClean="0">
                <a:latin typeface="Times New Roman" pitchFamily="18" charset="0"/>
              </a:rPr>
              <a:t>7</a:t>
            </a:r>
            <a:r>
              <a:rPr lang="en-US" sz="1100" baseline="30000" dirty="0" smtClean="0">
                <a:latin typeface="Times New Roman" pitchFamily="18" charset="0"/>
              </a:rPr>
              <a:t>th</a:t>
            </a:r>
            <a:r>
              <a:rPr lang="en-US" sz="1100" dirty="0" smtClean="0">
                <a:latin typeface="Times New Roman" pitchFamily="18" charset="0"/>
              </a:rPr>
              <a:t> May </a:t>
            </a:r>
            <a:r>
              <a:rPr lang="en-US" sz="1100" dirty="0">
                <a:latin typeface="Times New Roman" pitchFamily="18" charset="0"/>
              </a:rPr>
              <a:t>2012 </a:t>
            </a:r>
          </a:p>
          <a:p>
            <a:pPr algn="just">
              <a:buFont typeface="Wingdings" pitchFamily="2" charset="2"/>
              <a:buChar char="Ø"/>
            </a:pPr>
            <a:r>
              <a:rPr lang="en-US" sz="1100" dirty="0">
                <a:latin typeface="Times New Roman" pitchFamily="18" charset="0"/>
              </a:rPr>
              <a:t>Intimation of acceptance of abstract: </a:t>
            </a:r>
            <a:r>
              <a:rPr lang="en-US" sz="1100" dirty="0" smtClean="0">
                <a:latin typeface="Times New Roman" pitchFamily="18" charset="0"/>
              </a:rPr>
              <a:t>10</a:t>
            </a:r>
            <a:r>
              <a:rPr lang="en-US" sz="1100" baseline="30000" dirty="0" smtClean="0">
                <a:latin typeface="Times New Roman" pitchFamily="18" charset="0"/>
              </a:rPr>
              <a:t>th</a:t>
            </a:r>
            <a:r>
              <a:rPr lang="en-US" sz="1100" dirty="0" smtClean="0">
                <a:latin typeface="Times New Roman" pitchFamily="18" charset="0"/>
              </a:rPr>
              <a:t> May </a:t>
            </a:r>
            <a:r>
              <a:rPr lang="en-US" sz="1100" dirty="0">
                <a:latin typeface="Times New Roman" pitchFamily="18" charset="0"/>
              </a:rPr>
              <a:t>2012 </a:t>
            </a:r>
          </a:p>
          <a:p>
            <a:pPr algn="just">
              <a:buFont typeface="Wingdings" pitchFamily="2" charset="2"/>
              <a:buChar char="Ø"/>
            </a:pPr>
            <a:r>
              <a:rPr lang="en-US" sz="1100" dirty="0">
                <a:latin typeface="Times New Roman" pitchFamily="18" charset="0"/>
              </a:rPr>
              <a:t>Registration form submission and Fee payment: </a:t>
            </a:r>
            <a:r>
              <a:rPr lang="en-US" sz="1100" dirty="0" smtClean="0">
                <a:latin typeface="Times New Roman" pitchFamily="18" charset="0"/>
              </a:rPr>
              <a:t>11</a:t>
            </a:r>
            <a:r>
              <a:rPr lang="en-US" sz="1100" baseline="30000" dirty="0" smtClean="0">
                <a:latin typeface="Times New Roman" pitchFamily="18" charset="0"/>
              </a:rPr>
              <a:t>th</a:t>
            </a:r>
            <a:r>
              <a:rPr lang="en-US" sz="1100" dirty="0" smtClean="0">
                <a:latin typeface="Times New Roman" pitchFamily="18" charset="0"/>
              </a:rPr>
              <a:t> May </a:t>
            </a:r>
            <a:r>
              <a:rPr lang="en-US" sz="1100" dirty="0">
                <a:latin typeface="Times New Roman" pitchFamily="18" charset="0"/>
              </a:rPr>
              <a:t>2012 </a:t>
            </a:r>
          </a:p>
          <a:p>
            <a:pPr algn="just">
              <a:buFont typeface="Wingdings" pitchFamily="2" charset="2"/>
              <a:buChar char="Ø"/>
            </a:pPr>
            <a:r>
              <a:rPr lang="en-US" sz="1100" dirty="0" smtClean="0">
                <a:latin typeface="Times New Roman" pitchFamily="18" charset="0"/>
              </a:rPr>
              <a:t>Symposium dates </a:t>
            </a:r>
            <a:r>
              <a:rPr lang="en-US" sz="1100" dirty="0">
                <a:latin typeface="Times New Roman" pitchFamily="18" charset="0"/>
              </a:rPr>
              <a:t>: </a:t>
            </a:r>
            <a:r>
              <a:rPr lang="en-US" sz="1100" dirty="0" smtClean="0">
                <a:latin typeface="Times New Roman" pitchFamily="18" charset="0"/>
              </a:rPr>
              <a:t>1</a:t>
            </a:r>
            <a:r>
              <a:rPr lang="en-US" sz="1100" baseline="30000" dirty="0" smtClean="0">
                <a:latin typeface="Times New Roman" pitchFamily="18" charset="0"/>
              </a:rPr>
              <a:t>st</a:t>
            </a:r>
            <a:r>
              <a:rPr lang="en-US" sz="1100" dirty="0" smtClean="0">
                <a:latin typeface="Times New Roman" pitchFamily="18" charset="0"/>
              </a:rPr>
              <a:t> and 2</a:t>
            </a:r>
            <a:r>
              <a:rPr lang="en-US" sz="1100" baseline="30000" dirty="0" smtClean="0">
                <a:latin typeface="Times New Roman" pitchFamily="18" charset="0"/>
              </a:rPr>
              <a:t>nd</a:t>
            </a:r>
            <a:r>
              <a:rPr lang="en-US" sz="1100" dirty="0" smtClean="0">
                <a:latin typeface="Times New Roman" pitchFamily="18" charset="0"/>
              </a:rPr>
              <a:t> June </a:t>
            </a:r>
            <a:r>
              <a:rPr lang="en-US" sz="1100" dirty="0">
                <a:latin typeface="Times New Roman" pitchFamily="18" charset="0"/>
              </a:rPr>
              <a:t>2012. </a:t>
            </a:r>
            <a:endParaRPr lang="en-GB" sz="1100" dirty="0">
              <a:latin typeface="Times New Roman" pitchFamily="18" charset="0"/>
            </a:endParaRPr>
          </a:p>
          <a:p>
            <a:endParaRPr lang="en-GB" sz="800" b="1" dirty="0" smtClean="0">
              <a:latin typeface="Times New Roman" pitchFamily="18" charset="0"/>
            </a:endParaRPr>
          </a:p>
          <a:p>
            <a:r>
              <a:rPr lang="en-GB" sz="1100" b="1" dirty="0" smtClean="0">
                <a:latin typeface="Times New Roman" pitchFamily="18" charset="0"/>
              </a:rPr>
              <a:t>ABOUT IIT MANDI</a:t>
            </a:r>
            <a:endParaRPr lang="en-GB" sz="1100" b="1" dirty="0">
              <a:latin typeface="Times New Roman" pitchFamily="18" charset="0"/>
            </a:endParaRPr>
          </a:p>
          <a:p>
            <a:endParaRPr lang="en-GB" sz="800" dirty="0">
              <a:latin typeface="Times New Roman" pitchFamily="18" charset="0"/>
            </a:endParaRPr>
          </a:p>
          <a:p>
            <a:pPr algn="just"/>
            <a:r>
              <a:rPr lang="en-GB" sz="1100" dirty="0" smtClean="0">
                <a:latin typeface="Times New Roman" pitchFamily="18" charset="0"/>
              </a:rPr>
              <a:t>Indian </a:t>
            </a:r>
            <a:r>
              <a:rPr lang="en-GB" sz="1100" dirty="0">
                <a:latin typeface="Times New Roman" pitchFamily="18" charset="0"/>
              </a:rPr>
              <a:t>Institute of Technology </a:t>
            </a:r>
            <a:r>
              <a:rPr lang="en-GB" sz="1100" dirty="0" err="1" smtClean="0">
                <a:latin typeface="Times New Roman" pitchFamily="18" charset="0"/>
              </a:rPr>
              <a:t>Mandi</a:t>
            </a:r>
            <a:r>
              <a:rPr lang="en-GB" sz="1100" dirty="0" smtClean="0">
                <a:latin typeface="Times New Roman" pitchFamily="18" charset="0"/>
              </a:rPr>
              <a:t> </a:t>
            </a:r>
            <a:r>
              <a:rPr lang="en-GB" sz="1100" dirty="0">
                <a:latin typeface="Times New Roman" pitchFamily="18" charset="0"/>
              </a:rPr>
              <a:t>is one of the </a:t>
            </a:r>
            <a:r>
              <a:rPr lang="en-GB" sz="1100" dirty="0" smtClean="0">
                <a:latin typeface="Times New Roman" pitchFamily="18" charset="0"/>
              </a:rPr>
              <a:t>15 </a:t>
            </a:r>
            <a:r>
              <a:rPr lang="en-GB" sz="1100" dirty="0" err="1" smtClean="0">
                <a:latin typeface="Times New Roman" pitchFamily="18" charset="0"/>
              </a:rPr>
              <a:t>IITs</a:t>
            </a:r>
            <a:r>
              <a:rPr lang="en-GB" sz="1100" dirty="0" smtClean="0">
                <a:latin typeface="Times New Roman" pitchFamily="18" charset="0"/>
              </a:rPr>
              <a:t> </a:t>
            </a:r>
            <a:r>
              <a:rPr lang="en-GB" sz="1100" dirty="0">
                <a:latin typeface="Times New Roman" pitchFamily="18" charset="0"/>
              </a:rPr>
              <a:t>in India and is located in a picturesque </a:t>
            </a:r>
            <a:r>
              <a:rPr lang="en-GB" sz="1100" dirty="0" smtClean="0">
                <a:latin typeface="Times New Roman" pitchFamily="18" charset="0"/>
              </a:rPr>
              <a:t>location </a:t>
            </a:r>
            <a:r>
              <a:rPr lang="en-GB" sz="1100" dirty="0">
                <a:latin typeface="Times New Roman" pitchFamily="18" charset="0"/>
              </a:rPr>
              <a:t>at </a:t>
            </a:r>
            <a:r>
              <a:rPr lang="en-GB" sz="1100" dirty="0" err="1" smtClean="0">
                <a:latin typeface="Times New Roman" pitchFamily="18" charset="0"/>
              </a:rPr>
              <a:t>Mandi</a:t>
            </a:r>
            <a:r>
              <a:rPr lang="en-GB" sz="1100" dirty="0" smtClean="0">
                <a:latin typeface="Times New Roman" pitchFamily="18" charset="0"/>
              </a:rPr>
              <a:t>, </a:t>
            </a:r>
            <a:r>
              <a:rPr lang="en-GB" sz="1100" dirty="0" err="1">
                <a:latin typeface="Times New Roman" pitchFamily="18" charset="0"/>
              </a:rPr>
              <a:t>Himachal</a:t>
            </a:r>
            <a:r>
              <a:rPr lang="en-GB" sz="1100" dirty="0">
                <a:latin typeface="Times New Roman" pitchFamily="18" charset="0"/>
              </a:rPr>
              <a:t> Pradesh. The Institute offers undergraduate and post graduate </a:t>
            </a:r>
            <a:r>
              <a:rPr lang="en-GB" sz="1100" dirty="0" smtClean="0">
                <a:latin typeface="Times New Roman" pitchFamily="18" charset="0"/>
              </a:rPr>
              <a:t>courses </a:t>
            </a:r>
            <a:r>
              <a:rPr lang="en-GB" sz="1100" dirty="0">
                <a:latin typeface="Times New Roman" pitchFamily="18" charset="0"/>
              </a:rPr>
              <a:t>in </a:t>
            </a:r>
            <a:r>
              <a:rPr lang="en-GB" sz="1100" dirty="0" smtClean="0">
                <a:latin typeface="Times New Roman" pitchFamily="18" charset="0"/>
              </a:rPr>
              <a:t>the fields </a:t>
            </a:r>
            <a:r>
              <a:rPr lang="en-GB" sz="1100" dirty="0">
                <a:latin typeface="Times New Roman" pitchFamily="18" charset="0"/>
              </a:rPr>
              <a:t>of engineering, technology, science and </a:t>
            </a:r>
            <a:r>
              <a:rPr lang="en-GB" sz="1100" dirty="0" smtClean="0">
                <a:latin typeface="Times New Roman" pitchFamily="18" charset="0"/>
              </a:rPr>
              <a:t>humanities. </a:t>
            </a:r>
            <a:r>
              <a:rPr lang="en-US" sz="1100" dirty="0">
                <a:latin typeface="Times New Roman" pitchFamily="18" charset="0"/>
              </a:rPr>
              <a:t>The focus of IIT </a:t>
            </a:r>
            <a:r>
              <a:rPr lang="en-US" sz="1100" dirty="0" err="1">
                <a:latin typeface="Times New Roman" pitchFamily="18" charset="0"/>
              </a:rPr>
              <a:t>Mandi</a:t>
            </a:r>
            <a:r>
              <a:rPr lang="en-US" sz="1100" dirty="0">
                <a:latin typeface="Times New Roman" pitchFamily="18" charset="0"/>
              </a:rPr>
              <a:t> is </a:t>
            </a:r>
            <a:r>
              <a:rPr lang="en-US" sz="1100" dirty="0" smtClean="0">
                <a:latin typeface="Times New Roman" pitchFamily="18" charset="0"/>
              </a:rPr>
              <a:t>to </a:t>
            </a:r>
            <a:r>
              <a:rPr lang="en-US" sz="1100" dirty="0">
                <a:latin typeface="Times New Roman" pitchFamily="18" charset="0"/>
              </a:rPr>
              <a:t>spearhead cutting edge research and development of technologies needed by the world in the years to come. </a:t>
            </a:r>
            <a:r>
              <a:rPr lang="en-US" sz="1100" dirty="0" smtClean="0">
                <a:latin typeface="Times New Roman" pitchFamily="18" charset="0"/>
              </a:rPr>
              <a:t> In </a:t>
            </a:r>
            <a:r>
              <a:rPr lang="en-US" sz="1100" dirty="0">
                <a:latin typeface="Times New Roman" pitchFamily="18" charset="0"/>
              </a:rPr>
              <a:t>order to achieve excellence and high impact locally and globally, IIT </a:t>
            </a:r>
            <a:r>
              <a:rPr lang="en-US" sz="1100" dirty="0" err="1">
                <a:latin typeface="Times New Roman" pitchFamily="18" charset="0"/>
              </a:rPr>
              <a:t>Mandi</a:t>
            </a:r>
            <a:r>
              <a:rPr lang="en-US" sz="1100" dirty="0">
                <a:latin typeface="Times New Roman" pitchFamily="18" charset="0"/>
              </a:rPr>
              <a:t> is </a:t>
            </a:r>
            <a:r>
              <a:rPr lang="en-US" sz="1100" dirty="0" smtClean="0">
                <a:latin typeface="Times New Roman" pitchFamily="18" charset="0"/>
              </a:rPr>
              <a:t>aiming to </a:t>
            </a:r>
            <a:r>
              <a:rPr lang="en-US" sz="1100" dirty="0">
                <a:latin typeface="Times New Roman" pitchFamily="18" charset="0"/>
              </a:rPr>
              <a:t>strongly foster inter-disciplinary R&amp;D. </a:t>
            </a:r>
            <a:endParaRPr lang="en-GB" sz="1100" dirty="0">
              <a:latin typeface="Times New Roman" pitchFamily="18" charset="0"/>
            </a:endParaRPr>
          </a:p>
          <a:p>
            <a:pPr algn="just"/>
            <a:endParaRPr lang="en-GB" sz="1100" dirty="0">
              <a:latin typeface="Times New Roman" pitchFamily="18" charset="0"/>
            </a:endParaRPr>
          </a:p>
          <a:p>
            <a:r>
              <a:rPr lang="en-GB" sz="1100" b="1" dirty="0" smtClean="0">
                <a:latin typeface="Times New Roman" pitchFamily="18" charset="0"/>
              </a:rPr>
              <a:t>ABOUT MANDI</a:t>
            </a:r>
          </a:p>
          <a:p>
            <a:endParaRPr lang="en-GB" sz="800" b="1" dirty="0" smtClean="0">
              <a:latin typeface="Times New Roman" pitchFamily="18" charset="0"/>
            </a:endParaRPr>
          </a:p>
          <a:p>
            <a:pPr algn="just"/>
            <a:r>
              <a:rPr lang="en-US" sz="1100" dirty="0" err="1" smtClean="0">
                <a:latin typeface="Times New Roman" pitchFamily="18" charset="0"/>
              </a:rPr>
              <a:t>Mandi</a:t>
            </a:r>
            <a:r>
              <a:rPr lang="en-US" sz="1100" dirty="0" smtClean="0">
                <a:latin typeface="Times New Roman" pitchFamily="18" charset="0"/>
              </a:rPr>
              <a:t> is a small scenic beautiful town at the center of Himachal Pradesh. A few hours before the Himalayan resorts </a:t>
            </a:r>
            <a:r>
              <a:rPr lang="en-US" sz="1100" dirty="0" err="1" smtClean="0">
                <a:latin typeface="Times New Roman" pitchFamily="18" charset="0"/>
              </a:rPr>
              <a:t>Kullu</a:t>
            </a:r>
            <a:r>
              <a:rPr lang="en-US" sz="1100" dirty="0" smtClean="0">
                <a:latin typeface="Times New Roman" pitchFamily="18" charset="0"/>
              </a:rPr>
              <a:t> and </a:t>
            </a:r>
            <a:r>
              <a:rPr lang="en-US" sz="1100" dirty="0" err="1" smtClean="0">
                <a:latin typeface="Times New Roman" pitchFamily="18" charset="0"/>
              </a:rPr>
              <a:t>Manali</a:t>
            </a:r>
            <a:r>
              <a:rPr lang="en-US" sz="1100" dirty="0" smtClean="0">
                <a:latin typeface="Times New Roman" pitchFamily="18" charset="0"/>
              </a:rPr>
              <a:t> in Himachal Pradesh, once considered ‘the end of the habitable world’. It is also referred to as “</a:t>
            </a:r>
            <a:r>
              <a:rPr lang="en-US" sz="1100" dirty="0" err="1" smtClean="0">
                <a:latin typeface="Times New Roman" pitchFamily="18" charset="0"/>
              </a:rPr>
              <a:t>Chhota</a:t>
            </a:r>
            <a:r>
              <a:rPr lang="en-US" sz="1100" dirty="0" smtClean="0">
                <a:latin typeface="Times New Roman" pitchFamily="18" charset="0"/>
              </a:rPr>
              <a:t> </a:t>
            </a:r>
            <a:r>
              <a:rPr lang="en-US" sz="1100" dirty="0" err="1" smtClean="0">
                <a:latin typeface="Times New Roman" pitchFamily="18" charset="0"/>
              </a:rPr>
              <a:t>Kashi</a:t>
            </a:r>
            <a:r>
              <a:rPr lang="en-US" sz="1100" dirty="0" smtClean="0">
                <a:latin typeface="Times New Roman" pitchFamily="18" charset="0"/>
              </a:rPr>
              <a:t>” as there are many ancient temples in the city and on the banks of river Beas. The river Beas flows through the town and hills, which makes this town more scenic. The weather at </a:t>
            </a:r>
            <a:r>
              <a:rPr lang="en-US" sz="1100" dirty="0" err="1" smtClean="0">
                <a:latin typeface="Times New Roman" pitchFamily="18" charset="0"/>
              </a:rPr>
              <a:t>Mandi</a:t>
            </a:r>
            <a:r>
              <a:rPr lang="en-US" sz="1100" dirty="0" smtClean="0">
                <a:latin typeface="Times New Roman" pitchFamily="18" charset="0"/>
              </a:rPr>
              <a:t> in June is expected to be pleasant. </a:t>
            </a:r>
          </a:p>
          <a:p>
            <a:pPr algn="just"/>
            <a:endParaRPr lang="en-US" sz="800" dirty="0" smtClean="0">
              <a:latin typeface="Times New Roman" pitchFamily="18" charset="0"/>
            </a:endParaRPr>
          </a:p>
          <a:p>
            <a:pPr algn="just"/>
            <a:r>
              <a:rPr lang="en-GB" sz="1100" b="1" dirty="0" smtClean="0">
                <a:latin typeface="Times New Roman" pitchFamily="18" charset="0"/>
              </a:rPr>
              <a:t>CONTACT US</a:t>
            </a:r>
          </a:p>
          <a:p>
            <a:pPr algn="just"/>
            <a:r>
              <a:rPr lang="en-US" sz="1100" dirty="0" smtClean="0">
                <a:latin typeface="Times New Roman" pitchFamily="18" charset="0"/>
              </a:rPr>
              <a:t>For further information and latest updates, write to us at “nsnt@iitmandi.ac.in” or visit our website </a:t>
            </a:r>
            <a:r>
              <a:rPr lang="en-US" sz="1100" dirty="0" smtClean="0">
                <a:latin typeface="Times New Roman" pitchFamily="18" charset="0"/>
                <a:hlinkClick r:id="rId3"/>
              </a:rPr>
              <a:t>http://iitmandi.ac.in/nsnt/</a:t>
            </a:r>
            <a:r>
              <a:rPr lang="en-US" sz="1100" dirty="0" smtClean="0">
                <a:latin typeface="Times New Roman" pitchFamily="18" charset="0"/>
              </a:rPr>
              <a:t> </a:t>
            </a:r>
          </a:p>
          <a:p>
            <a:pPr algn="just"/>
            <a:r>
              <a:rPr lang="en-US" sz="1100" dirty="0" smtClean="0">
                <a:latin typeface="Times New Roman" pitchFamily="18" charset="0"/>
              </a:rPr>
              <a:t>Contact person: Dr. </a:t>
            </a:r>
            <a:r>
              <a:rPr lang="en-US" sz="1100" dirty="0" err="1" smtClean="0">
                <a:latin typeface="Times New Roman" pitchFamily="18" charset="0"/>
              </a:rPr>
              <a:t>Chayan</a:t>
            </a:r>
            <a:r>
              <a:rPr lang="en-US" sz="1100" dirty="0" smtClean="0">
                <a:latin typeface="Times New Roman" pitchFamily="18" charset="0"/>
              </a:rPr>
              <a:t> Nandi</a:t>
            </a:r>
          </a:p>
          <a:p>
            <a:pPr algn="just"/>
            <a:r>
              <a:rPr lang="en-US" sz="1100" dirty="0" smtClean="0">
                <a:latin typeface="Times New Roman" pitchFamily="18" charset="0"/>
              </a:rPr>
              <a:t>School of Basic Sciences</a:t>
            </a:r>
          </a:p>
          <a:p>
            <a:pPr algn="just"/>
            <a:r>
              <a:rPr lang="en-US" sz="1100" dirty="0" smtClean="0">
                <a:latin typeface="Times New Roman" pitchFamily="18" charset="0"/>
              </a:rPr>
              <a:t>Indian Institute of Technology </a:t>
            </a:r>
            <a:r>
              <a:rPr lang="en-US" sz="1100" dirty="0" err="1" smtClean="0">
                <a:latin typeface="Times New Roman" pitchFamily="18" charset="0"/>
              </a:rPr>
              <a:t>Mandi</a:t>
            </a:r>
            <a:endParaRPr lang="en-US" sz="1100" dirty="0" smtClean="0">
              <a:latin typeface="Times New Roman" pitchFamily="18" charset="0"/>
            </a:endParaRPr>
          </a:p>
          <a:p>
            <a:pPr algn="just"/>
            <a:r>
              <a:rPr lang="en-US" sz="1100" dirty="0" smtClean="0">
                <a:latin typeface="Times New Roman" pitchFamily="18" charset="0"/>
              </a:rPr>
              <a:t>PWD Rest House, Near Bus Stand</a:t>
            </a:r>
          </a:p>
          <a:p>
            <a:pPr algn="just"/>
            <a:r>
              <a:rPr lang="en-US" sz="1100" dirty="0" err="1" smtClean="0">
                <a:latin typeface="Times New Roman" pitchFamily="18" charset="0"/>
              </a:rPr>
              <a:t>Mandi</a:t>
            </a:r>
            <a:r>
              <a:rPr lang="en-US" sz="1100" dirty="0" smtClean="0">
                <a:latin typeface="Times New Roman" pitchFamily="18" charset="0"/>
              </a:rPr>
              <a:t> - 175 001, Himachal Pradesh</a:t>
            </a:r>
            <a:endParaRPr lang="en-GB" sz="1100" dirty="0">
              <a:latin typeface="Times New Roman" pitchFamily="18" charset="0"/>
            </a:endParaRPr>
          </a:p>
        </p:txBody>
      </p:sp>
      <p:pic>
        <p:nvPicPr>
          <p:cNvPr id="7" name="Picture 5"/>
          <p:cNvPicPr>
            <a:picLocks noChangeAspect="1" noChangeArrowheads="1"/>
          </p:cNvPicPr>
          <p:nvPr/>
        </p:nvPicPr>
        <p:blipFill>
          <a:blip r:embed="rId4" cstate="print"/>
          <a:srcRect/>
          <a:stretch>
            <a:fillRect/>
          </a:stretch>
        </p:blipFill>
        <p:spPr bwMode="auto">
          <a:xfrm>
            <a:off x="1406525" y="1882775"/>
            <a:ext cx="1581150" cy="107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538</Words>
  <Application>Microsoft Office PowerPoint</Application>
  <PresentationFormat>On-screen Show (4:3)</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uob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jaspreet</dc:creator>
  <cp:lastModifiedBy>nsinha</cp:lastModifiedBy>
  <cp:revision>82</cp:revision>
  <dcterms:created xsi:type="dcterms:W3CDTF">2010-01-16T17:00:04Z</dcterms:created>
  <dcterms:modified xsi:type="dcterms:W3CDTF">2012-04-25T23:31:32Z</dcterms:modified>
</cp:coreProperties>
</file>